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8" r:id="rId3"/>
    <p:sldId id="279" r:id="rId4"/>
    <p:sldId id="275" r:id="rId5"/>
    <p:sldId id="284" r:id="rId6"/>
    <p:sldId id="285" r:id="rId7"/>
    <p:sldId id="283" r:id="rId8"/>
    <p:sldId id="287" r:id="rId9"/>
    <p:sldId id="288" r:id="rId10"/>
    <p:sldId id="289" r:id="rId11"/>
    <p:sldId id="286" r:id="rId12"/>
    <p:sldId id="290" r:id="rId13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03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36497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81773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7226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64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634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5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9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58141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3057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2929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DD8FC3-0494-4493-8A9D-30F216D95613}" type="datetimeFigureOut">
              <a:rPr lang="es-PR" smtClean="0"/>
              <a:t>08/15/2023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7C960B7-B901-4D67-90BD-D0ED410D8BDD}" type="slidenum">
              <a:rPr lang="es-PR" smtClean="0"/>
              <a:t>‹#›</a:t>
            </a:fld>
            <a:endParaRPr lang="es-P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10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Guidelines for Oral 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76160" cy="4419599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   Use Contrasting Colors ( black and white)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   Use bullet points instead of full sentences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   Font size</a:t>
            </a:r>
          </a:p>
          <a:p>
            <a:pPr lvl="1"/>
            <a:r>
              <a:rPr lang="en-US" sz="2000" dirty="0"/>
              <a:t>Body of the presentation: size 28-32</a:t>
            </a:r>
          </a:p>
          <a:p>
            <a:pPr lvl="1"/>
            <a:r>
              <a:rPr lang="en-US" sz="2000" dirty="0"/>
              <a:t>Titles: size 36-44</a:t>
            </a:r>
          </a:p>
          <a:p>
            <a:pPr lvl="1"/>
            <a:r>
              <a:rPr lang="en-US" sz="2000" dirty="0"/>
              <a:t>Use font size 20-24 for explanatory text for a graph or diagram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   PPT citation:</a:t>
            </a:r>
          </a:p>
          <a:p>
            <a:pPr lvl="1"/>
            <a:r>
              <a:rPr lang="en-US" sz="2000" dirty="0"/>
              <a:t>Last Name(s), First Initial(.), year</a:t>
            </a:r>
          </a:p>
          <a:p>
            <a:pPr lvl="1"/>
            <a:r>
              <a:rPr lang="en-US" sz="2000" dirty="0"/>
              <a:t>Ten Simple Rules for Making Good Oral Presentations:</a:t>
            </a:r>
          </a:p>
          <a:p>
            <a:pPr marL="201168" lvl="1" indent="0">
              <a:buNone/>
            </a:pPr>
            <a:r>
              <a:rPr lang="en-US" sz="2000" dirty="0"/>
              <a:t>   </a:t>
            </a:r>
            <a:r>
              <a:rPr lang="en-US" sz="2000" u="sng" dirty="0"/>
              <a:t>www.ncbi.nlm.nih.gov/pmc/articles/PMC1857815/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115" y="533400"/>
            <a:ext cx="7543800" cy="746761"/>
          </a:xfrm>
        </p:spPr>
        <p:txBody>
          <a:bodyPr/>
          <a:lstStyle/>
          <a:p>
            <a:pPr algn="ctr"/>
            <a:r>
              <a:rPr lang="es-PR" dirty="0" err="1"/>
              <a:t>Methods</a:t>
            </a:r>
            <a:r>
              <a:rPr lang="es-P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PR" dirty="0" err="1"/>
              <a:t>Sample</a:t>
            </a:r>
            <a:r>
              <a:rPr lang="es-PR" dirty="0"/>
              <a:t> </a:t>
            </a:r>
            <a:r>
              <a:rPr lang="es-PR" dirty="0" err="1"/>
              <a:t>size</a:t>
            </a:r>
            <a:r>
              <a:rPr lang="es-PR" dirty="0"/>
              <a:t> and </a:t>
            </a:r>
            <a:r>
              <a:rPr lang="es-PR" dirty="0" err="1"/>
              <a:t>power</a:t>
            </a:r>
            <a:endParaRPr lang="es-PR" dirty="0"/>
          </a:p>
          <a:p>
            <a:pPr marL="201168" lvl="1" indent="0">
              <a:buNone/>
            </a:pPr>
            <a:endParaRPr lang="es-PR" dirty="0"/>
          </a:p>
          <a:p>
            <a:pPr marL="201168" lvl="1" indent="0">
              <a:buNone/>
            </a:pPr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09809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457200"/>
            <a:ext cx="7543800" cy="822961"/>
          </a:xfrm>
        </p:spPr>
        <p:txBody>
          <a:bodyPr/>
          <a:lstStyle/>
          <a:p>
            <a:pPr algn="ctr"/>
            <a:r>
              <a:rPr lang="es-PR" dirty="0" err="1"/>
              <a:t>References</a:t>
            </a:r>
            <a:endParaRPr lang="es-PR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701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APA 7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499293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457200"/>
            <a:ext cx="7543800" cy="822961"/>
          </a:xfrm>
        </p:spPr>
        <p:txBody>
          <a:bodyPr/>
          <a:lstStyle/>
          <a:p>
            <a:pPr algn="ctr"/>
            <a:r>
              <a:rPr lang="es-PR" dirty="0" err="1" smtClean="0"/>
              <a:t>Appendix</a:t>
            </a:r>
            <a:endParaRPr lang="es-PR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701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PDOC 9101 - SLR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smtClean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smtClean="0"/>
              <a:t>Gantt </a:t>
            </a:r>
            <a:r>
              <a:rPr lang="en-US" sz="2400" dirty="0" smtClean="0"/>
              <a:t>Chart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PHS 398 - Biographical Sketch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PHS 398 – Budget 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132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397"/>
            <a:ext cx="2514600" cy="60960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+mn-lt"/>
              </a:rPr>
              <a:t>UPR-SDM Logo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Upper left corner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34837"/>
            <a:ext cx="8458200" cy="3291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Title</a:t>
            </a:r>
            <a:endParaRPr lang="en-US" dirty="0"/>
          </a:p>
          <a:p>
            <a:pPr marL="0" indent="0" algn="ctr">
              <a:buNone/>
            </a:pPr>
            <a:r>
              <a:rPr lang="en-US" sz="2600" dirty="0"/>
              <a:t>Name</a:t>
            </a:r>
          </a:p>
          <a:p>
            <a:pPr marL="0" indent="0" algn="ctr">
              <a:buNone/>
            </a:pPr>
            <a:r>
              <a:rPr lang="en-US" sz="2600" dirty="0"/>
              <a:t>Program</a:t>
            </a:r>
          </a:p>
          <a:p>
            <a:pPr marL="0" indent="0" algn="ctr">
              <a:buNone/>
            </a:pPr>
            <a:r>
              <a:rPr lang="en-US" sz="2600" dirty="0"/>
              <a:t>Activity </a:t>
            </a:r>
            <a:r>
              <a:rPr lang="en-US" sz="2600" dirty="0" smtClean="0"/>
              <a:t>(</a:t>
            </a:r>
            <a:r>
              <a:rPr lang="en-US" sz="2600" smtClean="0"/>
              <a:t>Research Proposal </a:t>
            </a:r>
            <a:r>
              <a:rPr lang="en-US" sz="2600" dirty="0"/>
              <a:t>Presentation)</a:t>
            </a:r>
          </a:p>
          <a:p>
            <a:pPr marL="0" indent="0" algn="ctr">
              <a:buNone/>
            </a:pPr>
            <a:r>
              <a:rPr lang="en-US" sz="2600" dirty="0"/>
              <a:t>Date: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137219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7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BBEFA-C8D2-44FC-ABA2-1EB0CE92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38400"/>
            <a:ext cx="7467601" cy="1676400"/>
          </a:xfrm>
        </p:spPr>
        <p:txBody>
          <a:bodyPr>
            <a:normAutofit/>
          </a:bodyPr>
          <a:lstStyle/>
          <a:p>
            <a:pP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   Thesis Committee members or mentors and credentials</a:t>
            </a:r>
          </a:p>
          <a:p>
            <a:pPr marL="0" indent="0">
              <a:buSzPct val="150000"/>
              <a:buNone/>
            </a:pPr>
            <a:endParaRPr lang="en-US" sz="2400" dirty="0"/>
          </a:p>
          <a:p>
            <a:pPr>
              <a:buSzPct val="150000"/>
              <a:buFont typeface="Arial" panose="020B0604020202020204" pitchFamily="34" charset="0"/>
              <a:buChar char="•"/>
            </a:pPr>
            <a:r>
              <a:rPr lang="en-US" sz="2400" dirty="0"/>
              <a:t>   The authors declare that there is no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365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2123B-7635-4AC5-8EE3-AB263591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85800"/>
            <a:ext cx="5471786" cy="707267"/>
          </a:xfrm>
        </p:spPr>
        <p:txBody>
          <a:bodyPr>
            <a:noAutofit/>
          </a:bodyPr>
          <a:lstStyle/>
          <a:p>
            <a:r>
              <a:rPr lang="en-US" dirty="0"/>
              <a:t>   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028E8-CF57-4C53-AADE-5C9B3CCD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3600"/>
            <a:ext cx="7909560" cy="4038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 Summary of relevant literature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Existing gap in knowledge</a:t>
            </a:r>
          </a:p>
        </p:txBody>
      </p:sp>
    </p:spTree>
    <p:extLst>
      <p:ext uri="{BB962C8B-B14F-4D97-AF65-F5344CB8AC3E}">
        <p14:creationId xmlns:p14="http://schemas.microsoft.com/office/powerpoint/2010/main" val="229833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609600"/>
            <a:ext cx="7543800" cy="822961"/>
          </a:xfrm>
        </p:spPr>
        <p:txBody>
          <a:bodyPr/>
          <a:lstStyle/>
          <a:p>
            <a:pPr algn="ctr"/>
            <a:r>
              <a:rPr lang="es-PR" dirty="0" err="1"/>
              <a:t>Significance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81200"/>
            <a:ext cx="7452360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PR" dirty="0"/>
              <a:t>   </a:t>
            </a:r>
            <a:r>
              <a:rPr lang="es-PR" dirty="0" err="1"/>
              <a:t>Explain</a:t>
            </a:r>
            <a:r>
              <a:rPr lang="es-PR" dirty="0"/>
              <a:t>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Scientific</a:t>
            </a:r>
            <a:r>
              <a:rPr lang="es-PR" dirty="0"/>
              <a:t> </a:t>
            </a:r>
            <a:r>
              <a:rPr lang="es-PR" dirty="0" err="1"/>
              <a:t>Premise</a:t>
            </a:r>
            <a:r>
              <a:rPr lang="es-PR" dirty="0"/>
              <a:t> of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Study</a:t>
            </a:r>
            <a:r>
              <a:rPr lang="es-PR" dirty="0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PR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R" dirty="0"/>
              <a:t>   </a:t>
            </a:r>
            <a:r>
              <a:rPr lang="es-PR" dirty="0" err="1"/>
              <a:t>Explain</a:t>
            </a:r>
            <a:r>
              <a:rPr lang="es-PR" dirty="0"/>
              <a:t>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importance</a:t>
            </a:r>
            <a:r>
              <a:rPr lang="es-PR" dirty="0"/>
              <a:t> of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problem</a:t>
            </a:r>
            <a:r>
              <a:rPr lang="es-PR" dirty="0"/>
              <a:t> </a:t>
            </a:r>
            <a:r>
              <a:rPr lang="es-PR" dirty="0" err="1"/>
              <a:t>or</a:t>
            </a:r>
            <a:r>
              <a:rPr lang="es-PR" dirty="0"/>
              <a:t> </a:t>
            </a:r>
            <a:r>
              <a:rPr lang="es-PR" dirty="0" err="1"/>
              <a:t>critical</a:t>
            </a:r>
            <a:r>
              <a:rPr lang="es-PR" dirty="0"/>
              <a:t> </a:t>
            </a:r>
            <a:r>
              <a:rPr lang="es-PR" dirty="0" err="1"/>
              <a:t>barrier</a:t>
            </a:r>
            <a:r>
              <a:rPr lang="es-PR" dirty="0"/>
              <a:t> to </a:t>
            </a:r>
            <a:r>
              <a:rPr lang="es-PR" dirty="0" err="1"/>
              <a:t>progress</a:t>
            </a:r>
            <a:r>
              <a:rPr lang="es-PR" dirty="0"/>
              <a:t>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R" dirty="0"/>
              <a:t>     in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field</a:t>
            </a:r>
            <a:r>
              <a:rPr lang="es-PR" dirty="0"/>
              <a:t> </a:t>
            </a:r>
            <a:r>
              <a:rPr lang="es-PR" dirty="0" err="1"/>
              <a:t>that</a:t>
            </a:r>
            <a:r>
              <a:rPr lang="es-PR" dirty="0"/>
              <a:t>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proposed</a:t>
            </a:r>
            <a:r>
              <a:rPr lang="es-PR" dirty="0"/>
              <a:t> </a:t>
            </a:r>
            <a:r>
              <a:rPr lang="es-PR" dirty="0" err="1"/>
              <a:t>project</a:t>
            </a:r>
            <a:r>
              <a:rPr lang="es-PR" dirty="0"/>
              <a:t> </a:t>
            </a:r>
            <a:r>
              <a:rPr lang="es-PR" dirty="0" err="1"/>
              <a:t>addresses</a:t>
            </a:r>
            <a:r>
              <a:rPr lang="es-PR" dirty="0"/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R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R" dirty="0"/>
              <a:t>   </a:t>
            </a:r>
            <a:r>
              <a:rPr lang="es-PR" dirty="0" err="1"/>
              <a:t>Explain</a:t>
            </a:r>
            <a:r>
              <a:rPr lang="es-PR" dirty="0"/>
              <a:t> </a:t>
            </a:r>
            <a:r>
              <a:rPr lang="es-PR" dirty="0" err="1"/>
              <a:t>how</a:t>
            </a:r>
            <a:r>
              <a:rPr lang="es-PR" dirty="0"/>
              <a:t>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proposed</a:t>
            </a:r>
            <a:r>
              <a:rPr lang="es-PR" dirty="0"/>
              <a:t> </a:t>
            </a:r>
            <a:r>
              <a:rPr lang="es-PR" dirty="0" err="1"/>
              <a:t>project</a:t>
            </a:r>
            <a:r>
              <a:rPr lang="es-PR" dirty="0"/>
              <a:t> </a:t>
            </a:r>
            <a:r>
              <a:rPr lang="es-PR" dirty="0" err="1"/>
              <a:t>will</a:t>
            </a:r>
            <a:r>
              <a:rPr lang="es-PR" dirty="0"/>
              <a:t> </a:t>
            </a:r>
            <a:r>
              <a:rPr lang="es-PR" dirty="0" err="1"/>
              <a:t>improve</a:t>
            </a:r>
            <a:r>
              <a:rPr lang="es-PR" dirty="0"/>
              <a:t> </a:t>
            </a:r>
            <a:r>
              <a:rPr lang="es-PR" dirty="0" err="1"/>
              <a:t>scientific</a:t>
            </a:r>
            <a:r>
              <a:rPr lang="es-PR" dirty="0"/>
              <a:t> </a:t>
            </a:r>
            <a:r>
              <a:rPr lang="es-PR" dirty="0" err="1"/>
              <a:t>knowledge</a:t>
            </a:r>
            <a:r>
              <a:rPr lang="es-PR" dirty="0"/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R" dirty="0"/>
              <a:t>     </a:t>
            </a:r>
            <a:r>
              <a:rPr lang="es-PR" dirty="0" err="1"/>
              <a:t>technical</a:t>
            </a:r>
            <a:r>
              <a:rPr lang="es-PR" dirty="0"/>
              <a:t> </a:t>
            </a:r>
            <a:r>
              <a:rPr lang="es-PR" dirty="0" err="1"/>
              <a:t>capability</a:t>
            </a:r>
            <a:r>
              <a:rPr lang="es-PR" dirty="0"/>
              <a:t>, and/</a:t>
            </a:r>
            <a:r>
              <a:rPr lang="es-PR" dirty="0" err="1"/>
              <a:t>or</a:t>
            </a:r>
            <a:r>
              <a:rPr lang="es-PR" dirty="0"/>
              <a:t> </a:t>
            </a:r>
            <a:r>
              <a:rPr lang="es-PR" dirty="0" err="1"/>
              <a:t>clinical</a:t>
            </a:r>
            <a:r>
              <a:rPr lang="es-PR" dirty="0"/>
              <a:t> </a:t>
            </a:r>
            <a:r>
              <a:rPr lang="es-PR" dirty="0" err="1"/>
              <a:t>practice</a:t>
            </a:r>
            <a:r>
              <a:rPr lang="es-PR" dirty="0"/>
              <a:t> in </a:t>
            </a:r>
            <a:r>
              <a:rPr lang="es-PR" dirty="0" err="1"/>
              <a:t>one</a:t>
            </a:r>
            <a:r>
              <a:rPr lang="es-PR" dirty="0"/>
              <a:t> </a:t>
            </a:r>
            <a:r>
              <a:rPr lang="es-PR" dirty="0" err="1"/>
              <a:t>or</a:t>
            </a:r>
            <a:r>
              <a:rPr lang="es-PR" dirty="0"/>
              <a:t> more </a:t>
            </a:r>
            <a:r>
              <a:rPr lang="es-PR" dirty="0" err="1"/>
              <a:t>broad</a:t>
            </a:r>
            <a:r>
              <a:rPr lang="es-PR" dirty="0"/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R" dirty="0"/>
              <a:t>     </a:t>
            </a:r>
            <a:r>
              <a:rPr lang="es-PR" dirty="0" err="1"/>
              <a:t>fields</a:t>
            </a:r>
            <a:r>
              <a:rPr lang="es-PR" dirty="0"/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R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PR" dirty="0"/>
              <a:t>   Describe </a:t>
            </a:r>
            <a:r>
              <a:rPr lang="es-PR" dirty="0" err="1"/>
              <a:t>how</a:t>
            </a:r>
            <a:r>
              <a:rPr lang="es-PR" dirty="0"/>
              <a:t>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concepts</a:t>
            </a:r>
            <a:r>
              <a:rPr lang="es-PR" dirty="0"/>
              <a:t>, </a:t>
            </a:r>
            <a:r>
              <a:rPr lang="es-PR" dirty="0" err="1"/>
              <a:t>methods</a:t>
            </a:r>
            <a:r>
              <a:rPr lang="es-PR" dirty="0"/>
              <a:t>, </a:t>
            </a:r>
            <a:r>
              <a:rPr lang="es-PR" dirty="0" err="1"/>
              <a:t>technology</a:t>
            </a:r>
            <a:r>
              <a:rPr lang="es-PR" dirty="0"/>
              <a:t>, </a:t>
            </a:r>
            <a:r>
              <a:rPr lang="es-PR" dirty="0" err="1"/>
              <a:t>treatments</a:t>
            </a:r>
            <a:r>
              <a:rPr lang="es-PR" dirty="0"/>
              <a:t>,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R" dirty="0"/>
              <a:t>     </a:t>
            </a:r>
            <a:r>
              <a:rPr lang="es-PR" dirty="0" err="1"/>
              <a:t>services</a:t>
            </a:r>
            <a:r>
              <a:rPr lang="es-PR" dirty="0"/>
              <a:t>, </a:t>
            </a:r>
            <a:r>
              <a:rPr lang="es-PR" dirty="0" err="1"/>
              <a:t>or</a:t>
            </a:r>
            <a:r>
              <a:rPr lang="es-PR" dirty="0"/>
              <a:t> </a:t>
            </a:r>
            <a:r>
              <a:rPr lang="es-PR" dirty="0" err="1"/>
              <a:t>preventive</a:t>
            </a:r>
            <a:r>
              <a:rPr lang="es-PR" dirty="0"/>
              <a:t> </a:t>
            </a:r>
            <a:r>
              <a:rPr lang="es-PR" dirty="0" err="1"/>
              <a:t>interventions</a:t>
            </a:r>
            <a:r>
              <a:rPr lang="es-PR" dirty="0"/>
              <a:t> </a:t>
            </a:r>
            <a:r>
              <a:rPr lang="es-PR" dirty="0" err="1"/>
              <a:t>that</a:t>
            </a:r>
            <a:r>
              <a:rPr lang="es-PR" dirty="0"/>
              <a:t> drive </a:t>
            </a:r>
            <a:r>
              <a:rPr lang="es-PR" dirty="0" err="1"/>
              <a:t>this</a:t>
            </a:r>
            <a:r>
              <a:rPr lang="es-PR" dirty="0"/>
              <a:t> </a:t>
            </a:r>
            <a:r>
              <a:rPr lang="es-PR" dirty="0" err="1"/>
              <a:t>field</a:t>
            </a:r>
            <a:r>
              <a:rPr lang="es-PR" dirty="0"/>
              <a:t> </a:t>
            </a:r>
            <a:r>
              <a:rPr lang="es-PR" dirty="0" err="1"/>
              <a:t>will</a:t>
            </a:r>
            <a:r>
              <a:rPr lang="es-PR" dirty="0"/>
              <a:t> be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R" dirty="0"/>
              <a:t>     </a:t>
            </a:r>
            <a:r>
              <a:rPr lang="es-PR" dirty="0" err="1"/>
              <a:t>changed</a:t>
            </a:r>
            <a:r>
              <a:rPr lang="es-PR" dirty="0"/>
              <a:t> </a:t>
            </a:r>
            <a:r>
              <a:rPr lang="es-PR" dirty="0" err="1"/>
              <a:t>if</a:t>
            </a:r>
            <a:r>
              <a:rPr lang="es-PR" dirty="0"/>
              <a:t> </a:t>
            </a:r>
            <a:r>
              <a:rPr lang="es-PR" dirty="0" err="1"/>
              <a:t>the</a:t>
            </a:r>
            <a:r>
              <a:rPr lang="es-PR" dirty="0"/>
              <a:t> </a:t>
            </a:r>
            <a:r>
              <a:rPr lang="es-PR" dirty="0" err="1"/>
              <a:t>proposed</a:t>
            </a:r>
            <a:r>
              <a:rPr lang="es-PR" dirty="0"/>
              <a:t> </a:t>
            </a:r>
            <a:r>
              <a:rPr lang="es-PR" dirty="0" err="1"/>
              <a:t>aims</a:t>
            </a:r>
            <a:r>
              <a:rPr lang="es-PR" dirty="0"/>
              <a:t> are </a:t>
            </a:r>
            <a:r>
              <a:rPr lang="es-PR" dirty="0" err="1"/>
              <a:t>achieved</a:t>
            </a:r>
            <a:r>
              <a:rPr lang="es-P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975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5A2D2-11AF-220D-17A3-47E89787E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4" y="533400"/>
            <a:ext cx="7543800" cy="7467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69A1-A715-EF9D-F538-2AB6B5AA9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854" y="2133600"/>
            <a:ext cx="7452360" cy="4023360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  How this research challenges and seeks to shift current research or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clinical practice paradigms.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  Describe any </a:t>
            </a:r>
            <a:r>
              <a:rPr lang="en-US" b="1" dirty="0"/>
              <a:t>novel</a:t>
            </a:r>
            <a:r>
              <a:rPr lang="en-US" dirty="0"/>
              <a:t> theoretical concepts, approaches, methodologies,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instrumentation, or interventions to be developed or used, and any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advantage over existing methodologies, instrumentation, or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intervention(s).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  Explain any</a:t>
            </a:r>
            <a:r>
              <a:rPr lang="en-US" b="1" dirty="0"/>
              <a:t> refinement</a:t>
            </a:r>
            <a:r>
              <a:rPr lang="en-US" dirty="0"/>
              <a:t>, improvements, or new applications of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theoretical concepts, approaches, methodologies, instrumentation or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interventions.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D20B-4778-EEE1-7393-7DBC85055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42" y="381000"/>
            <a:ext cx="7543801" cy="1008796"/>
          </a:xfrm>
        </p:spPr>
        <p:txBody>
          <a:bodyPr/>
          <a:lstStyle/>
          <a:p>
            <a:pPr algn="ctr"/>
            <a:r>
              <a:rPr lang="en-US" dirty="0"/>
              <a:t>Hypothesis and Specific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36A61-F5EC-9ACF-3874-4C3ED330D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7434943" cy="434509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Must include the following: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   Statement of the Problem</a:t>
            </a:r>
            <a:r>
              <a:rPr lang="en-US" dirty="0"/>
              <a:t>: Based on what is known and unknown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about the subject matter.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   Research Question</a:t>
            </a:r>
            <a:r>
              <a:rPr lang="en-US" dirty="0"/>
              <a:t>: Be specific, measurable, and precise.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   Working/ Scientific Hypothesis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   Specific Aims: Clear, precise, short, realistic.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Developed to answer hypothesis; no more than 3.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  Must impact the reader and convince them of the importance of the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project.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8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115" y="533400"/>
            <a:ext cx="7543800" cy="746761"/>
          </a:xfrm>
        </p:spPr>
        <p:txBody>
          <a:bodyPr/>
          <a:lstStyle/>
          <a:p>
            <a:pPr algn="ctr"/>
            <a:r>
              <a:rPr lang="es-PR" dirty="0" err="1"/>
              <a:t>Methods</a:t>
            </a:r>
            <a:r>
              <a:rPr lang="es-P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s-PR" dirty="0"/>
          </a:p>
          <a:p>
            <a:pPr>
              <a:buFont typeface="Wingdings" panose="05000000000000000000" pitchFamily="2" charset="2"/>
              <a:buChar char="Ø"/>
            </a:pPr>
            <a:r>
              <a:rPr lang="es-PR" dirty="0"/>
              <a:t> </a:t>
            </a:r>
            <a:r>
              <a:rPr lang="es-PR" dirty="0" err="1"/>
              <a:t>Study</a:t>
            </a:r>
            <a:r>
              <a:rPr lang="es-PR" dirty="0"/>
              <a:t> </a:t>
            </a:r>
            <a:r>
              <a:rPr lang="es-PR" dirty="0" err="1"/>
              <a:t>Design</a:t>
            </a:r>
            <a:r>
              <a:rPr lang="es-PR" dirty="0"/>
              <a:t> and </a:t>
            </a:r>
            <a:r>
              <a:rPr lang="es-PR" dirty="0" err="1"/>
              <a:t>Population</a:t>
            </a:r>
            <a:endParaRPr lang="es-P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PR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s-PR" dirty="0" err="1"/>
              <a:t>Inclusion</a:t>
            </a:r>
            <a:r>
              <a:rPr lang="es-PR" dirty="0"/>
              <a:t>/</a:t>
            </a:r>
            <a:r>
              <a:rPr lang="es-PR" dirty="0" err="1"/>
              <a:t>Exclusion</a:t>
            </a:r>
            <a:r>
              <a:rPr lang="es-PR" dirty="0"/>
              <a:t> </a:t>
            </a:r>
            <a:r>
              <a:rPr lang="es-PR" dirty="0" err="1"/>
              <a:t>Criteria</a:t>
            </a:r>
            <a:endParaRPr lang="es-PR" dirty="0"/>
          </a:p>
          <a:p>
            <a:pPr>
              <a:buFont typeface="Wingdings" panose="05000000000000000000" pitchFamily="2" charset="2"/>
              <a:buChar char="Ø"/>
            </a:pPr>
            <a:r>
              <a:rPr lang="es-PR" dirty="0"/>
              <a:t> </a:t>
            </a:r>
            <a:r>
              <a:rPr lang="es-PR" dirty="0" err="1"/>
              <a:t>Procedures</a:t>
            </a:r>
            <a:r>
              <a:rPr lang="es-PR" dirty="0"/>
              <a:t> / </a:t>
            </a:r>
            <a:r>
              <a:rPr lang="es-PR" dirty="0" err="1"/>
              <a:t>methods</a:t>
            </a:r>
            <a:r>
              <a:rPr lang="es-PR" dirty="0"/>
              <a:t> </a:t>
            </a:r>
            <a:r>
              <a:rPr lang="es-PR" dirty="0" err="1"/>
              <a:t>for</a:t>
            </a:r>
            <a:r>
              <a:rPr lang="es-PR" dirty="0"/>
              <a:t> data </a:t>
            </a:r>
            <a:r>
              <a:rPr lang="es-PR" dirty="0" err="1"/>
              <a:t>collection</a:t>
            </a:r>
            <a:r>
              <a:rPr lang="es-PR" dirty="0"/>
              <a:t> (Flow Chart)</a:t>
            </a:r>
          </a:p>
          <a:p>
            <a:pPr>
              <a:buFont typeface="Wingdings" panose="05000000000000000000" pitchFamily="2" charset="2"/>
              <a:buChar char="Ø"/>
            </a:pPr>
            <a:endParaRPr lang="es-PR" dirty="0"/>
          </a:p>
          <a:p>
            <a:pPr marL="201168" lvl="1" indent="0">
              <a:buNone/>
            </a:pPr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66226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115" y="533400"/>
            <a:ext cx="7543800" cy="746761"/>
          </a:xfrm>
        </p:spPr>
        <p:txBody>
          <a:bodyPr/>
          <a:lstStyle/>
          <a:p>
            <a:pPr algn="ctr"/>
            <a:r>
              <a:rPr lang="es-PR" dirty="0" err="1"/>
              <a:t>Methods</a:t>
            </a:r>
            <a:r>
              <a:rPr lang="es-P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PR" dirty="0" err="1"/>
              <a:t>Statistical</a:t>
            </a:r>
            <a:r>
              <a:rPr lang="es-PR" dirty="0"/>
              <a:t> </a:t>
            </a:r>
            <a:r>
              <a:rPr lang="es-PR" dirty="0" err="1"/>
              <a:t>Methods</a:t>
            </a:r>
            <a:endParaRPr lang="es-P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PR" dirty="0"/>
              <a:t>Table </a:t>
            </a:r>
            <a:r>
              <a:rPr lang="es-PR" dirty="0" err="1"/>
              <a:t>of</a:t>
            </a:r>
            <a:r>
              <a:rPr lang="es-PR" dirty="0"/>
              <a:t> variables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PR" dirty="0" err="1"/>
              <a:t>Statistical</a:t>
            </a:r>
            <a:r>
              <a:rPr lang="es-PR" dirty="0"/>
              <a:t> </a:t>
            </a:r>
            <a:r>
              <a:rPr lang="es-PR" dirty="0" err="1"/>
              <a:t>tests</a:t>
            </a:r>
            <a:r>
              <a:rPr lang="es-PR" dirty="0"/>
              <a:t> (descriptive, </a:t>
            </a:r>
            <a:r>
              <a:rPr lang="es-PR" dirty="0" err="1"/>
              <a:t>inferential</a:t>
            </a:r>
            <a:r>
              <a:rPr lang="es-PR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s-PR" dirty="0"/>
              <a:t>Ho (</a:t>
            </a:r>
            <a:r>
              <a:rPr lang="es-PR" dirty="0" err="1"/>
              <a:t>null</a:t>
            </a:r>
            <a:r>
              <a:rPr lang="es-PR" dirty="0"/>
              <a:t> </a:t>
            </a:r>
            <a:r>
              <a:rPr lang="es-PR" dirty="0" err="1"/>
              <a:t>hypothesis</a:t>
            </a:r>
            <a:r>
              <a:rPr lang="es-PR" dirty="0"/>
              <a:t>)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s-PR" dirty="0"/>
              <a:t> Ha (</a:t>
            </a:r>
            <a:r>
              <a:rPr lang="es-PR" dirty="0" err="1"/>
              <a:t>alternate</a:t>
            </a:r>
            <a:r>
              <a:rPr lang="es-PR" dirty="0"/>
              <a:t> </a:t>
            </a:r>
            <a:r>
              <a:rPr lang="es-PR" dirty="0" err="1"/>
              <a:t>hypothesis</a:t>
            </a:r>
            <a:r>
              <a:rPr lang="es-PR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alpha level, probability value ( p-value ) </a:t>
            </a:r>
          </a:p>
          <a:p>
            <a:pPr marL="201168" lvl="1" indent="0">
              <a:buNone/>
            </a:pPr>
            <a:endParaRPr lang="es-PR" dirty="0"/>
          </a:p>
          <a:p>
            <a:pPr marL="201168" lvl="1" indent="0">
              <a:buNone/>
            </a:pPr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8546062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1968</TotalTime>
  <Words>442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Retrospect</vt:lpstr>
      <vt:lpstr>Guidelines for Oral  Presentations</vt:lpstr>
      <vt:lpstr>UPR-SDM Logo Upper left corner</vt:lpstr>
      <vt:lpstr>PowerPoint Presentation</vt:lpstr>
      <vt:lpstr>   Background</vt:lpstr>
      <vt:lpstr>Significance</vt:lpstr>
      <vt:lpstr>Innovation</vt:lpstr>
      <vt:lpstr>Hypothesis and Specific Aims</vt:lpstr>
      <vt:lpstr>Methods </vt:lpstr>
      <vt:lpstr>Methods </vt:lpstr>
      <vt:lpstr>Methods </vt:lpstr>
      <vt:lpstr>References</vt:lpstr>
      <vt:lpstr>Appendix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Alta Prevalencia de Sobrepeso y Obesidad en Niños Puertorriqueños</dc:title>
  <dc:creator>Augusto R Elias Boneta</dc:creator>
  <cp:lastModifiedBy>Ricardo J Ledesma Fuste</cp:lastModifiedBy>
  <cp:revision>76</cp:revision>
  <dcterms:created xsi:type="dcterms:W3CDTF">2015-06-25T19:34:03Z</dcterms:created>
  <dcterms:modified xsi:type="dcterms:W3CDTF">2023-08-15T19:19:27Z</dcterms:modified>
</cp:coreProperties>
</file>